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embeddedFontLst>
    <p:embeddedFont>
      <p:font typeface="Play" panose="020B0604020202020204" charset="0"/>
      <p:regular r:id="rId14"/>
      <p:bold r:id="rId15"/>
    </p:embeddedFont>
    <p:embeddedFont>
      <p:font typeface="Poppins" panose="00000500000000000000" pitchFamily="2" charset="-18"/>
      <p:regular r:id="rId16"/>
      <p:bold r:id="rId17"/>
      <p:italic r:id="rId18"/>
      <p:boldItalic r:id="rId19"/>
    </p:embeddedFont>
    <p:embeddedFont>
      <p:font typeface="Roboto Medium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atXczK2xaiM7v4kWRSanUV2XU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7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6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9BE3C91C-BEE9-22D2-4593-2C6A97575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>
            <a:extLst>
              <a:ext uri="{FF2B5EF4-FFF2-40B4-BE49-F238E27FC236}">
                <a16:creationId xmlns:a16="http://schemas.microsoft.com/office/drawing/2014/main" id="{92F338FA-F177-D48B-A28C-7A2C131997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>
            <a:extLst>
              <a:ext uri="{FF2B5EF4-FFF2-40B4-BE49-F238E27FC236}">
                <a16:creationId xmlns:a16="http://schemas.microsoft.com/office/drawing/2014/main" id="{85D4EE05-A9AA-45EE-5A88-B1DB55A8F6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688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maja@natural-flow.pl" TargetMode="Externa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hyperlink" Target="mailto:maja@natural-flow.p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CEA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title"/>
          </p:nvPr>
        </p:nvSpPr>
        <p:spPr>
          <a:xfrm>
            <a:off x="708660" y="-422910"/>
            <a:ext cx="8721090" cy="204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7264"/>
              </a:buClr>
              <a:buSzPts val="4800"/>
              <a:buFont typeface="Poppins"/>
              <a:buNone/>
            </a:pPr>
            <a:r>
              <a:rPr lang="pl-PL" sz="4800" b="1">
                <a:solidFill>
                  <a:srgbClr val="5E7264"/>
                </a:solidFill>
                <a:latin typeface="Poppins"/>
                <a:ea typeface="Poppins"/>
                <a:cs typeface="Poppins"/>
                <a:sym typeface="Poppins"/>
              </a:rPr>
              <a:t>OFERTA SZKOLENIOWA 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2073606" y="4864906"/>
            <a:ext cx="61607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https://natural-flow.pl/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2116250" y="5378241"/>
            <a:ext cx="6160770" cy="38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sng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maja@natural-flow.pl</a:t>
            </a:r>
            <a:endParaRPr sz="1800" b="1" i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3" name="Google Shape;93;p1" descr="Internet z wypełnieniem pełny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0847" y="4731631"/>
            <a:ext cx="562905" cy="562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@ z wypełnieniem pełny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70847" y="5266156"/>
            <a:ext cx="562905" cy="562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 descr="Telefon z wypełnieniem pełny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70847" y="5850348"/>
            <a:ext cx="562906" cy="56290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2116250" y="5947135"/>
            <a:ext cx="30377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881-600-151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5196635" y="1176913"/>
            <a:ext cx="61607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i="1">
                <a:solidFill>
                  <a:srgbClr val="AD7E76"/>
                </a:solidFill>
                <a:latin typeface="Poppins"/>
                <a:ea typeface="Poppins"/>
                <a:cs typeface="Poppins"/>
                <a:sym typeface="Poppins"/>
              </a:rPr>
              <a:t>„Nie odkładaj Siebie na później” </a:t>
            </a:r>
            <a:endParaRPr sz="2400" b="1" i="1">
              <a:solidFill>
                <a:srgbClr val="AD7E7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7">
            <a:alphaModFix/>
          </a:blip>
          <a:srcRect l="563" r="573"/>
          <a:stretch/>
        </p:blipFill>
        <p:spPr>
          <a:xfrm>
            <a:off x="5609990" y="2091377"/>
            <a:ext cx="6160768" cy="415321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7772213" y="6366232"/>
            <a:ext cx="2948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Źródło: materiały własne</a:t>
            </a:r>
            <a:endParaRPr/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57160" y="1383144"/>
            <a:ext cx="3423639" cy="30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/>
          <p:nvPr/>
        </p:nvSpPr>
        <p:spPr>
          <a:xfrm>
            <a:off x="-16152" y="-8744"/>
            <a:ext cx="1128672" cy="6866744"/>
          </a:xfrm>
          <a:prstGeom prst="rect">
            <a:avLst/>
          </a:prstGeom>
          <a:solidFill>
            <a:srgbClr val="5E72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E726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CEA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/>
          <p:nvPr/>
        </p:nvSpPr>
        <p:spPr>
          <a:xfrm>
            <a:off x="0" y="0"/>
            <a:ext cx="1128672" cy="6866744"/>
          </a:xfrm>
          <a:prstGeom prst="rect">
            <a:avLst/>
          </a:prstGeom>
          <a:solidFill>
            <a:srgbClr val="5E72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93" name="Google Shape;193;p9"/>
          <p:cNvSpPr txBox="1"/>
          <p:nvPr/>
        </p:nvSpPr>
        <p:spPr>
          <a:xfrm>
            <a:off x="1445814" y="94794"/>
            <a:ext cx="114443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>
                <a:solidFill>
                  <a:srgbClr val="5E7264"/>
                </a:solidFill>
                <a:latin typeface="Poppins"/>
                <a:ea typeface="Poppins"/>
                <a:cs typeface="Poppins"/>
                <a:sym typeface="Poppins"/>
              </a:rPr>
              <a:t>KWESTIE ORGANIZACYJNE</a:t>
            </a:r>
            <a:r>
              <a:rPr lang="pl-PL" sz="3600" b="1">
                <a:solidFill>
                  <a:srgbClr val="5E726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3600">
              <a:solidFill>
                <a:srgbClr val="5E72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9"/>
          <p:cNvSpPr txBox="1"/>
          <p:nvPr/>
        </p:nvSpPr>
        <p:spPr>
          <a:xfrm>
            <a:off x="1410069" y="954986"/>
            <a:ext cx="7116685" cy="571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2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pl-PL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 zależności od preferencji uczestników - szkolenia i sesje indywidualne mogą być realizowane  w wybrane dni tygodnia lub weekendy. </a:t>
            </a:r>
            <a:endParaRPr sz="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2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pl-PL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Zajęcia odbywają się stacjonarnie oraz online (zoom).                        Zajęcia stacjonarne są realizowane w: </a:t>
            </a:r>
            <a:endParaRPr dirty="0"/>
          </a:p>
          <a:p>
            <a:pPr marL="285750" marR="0" lvl="0" indent="-285750" algn="l" rtl="0">
              <a:lnSpc>
                <a:spcPct val="128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pl-PL" sz="18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SOPOT YOGA</a:t>
            </a:r>
            <a:r>
              <a:rPr lang="pl-PL" sz="1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ul. Morska 11a/1 81-764 Sopot., 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pl-PL" sz="1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wybranych lokalizacjach na terenie całej Polski, 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pl-PL" sz="1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wybranych lokalizacjach za granicą </a:t>
            </a:r>
            <a:endParaRPr dirty="0"/>
          </a:p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endParaRPr sz="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pl-PL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Wszystkie </a:t>
            </a:r>
            <a:r>
              <a:rPr lang="pl-PL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zajęcia to praktyczne warsztaty, które łączą teorię                    z dużą porcją praktyki, dodatkowo uczestnicy zajęć otrzymują materiały: podręczniki, nagrania audio.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pl-PL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firma </a:t>
            </a:r>
            <a:r>
              <a:rPr lang="pl-PL" sz="18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,,NATURAL FLOW” Maja Ławicka </a:t>
            </a:r>
            <a:r>
              <a:rPr lang="pl-PL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posiada wpis do </a:t>
            </a:r>
            <a:r>
              <a:rPr lang="pl-PL" sz="18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RIS </a:t>
            </a:r>
            <a:r>
              <a:rPr lang="pl-PL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l-PL" sz="18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(Rejestr Instytucji Szkoleniowych) </a:t>
            </a:r>
            <a:r>
              <a:rPr lang="pl-PL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dzięki czemu może realizować swoje szkolenia w ramach dotacji z </a:t>
            </a:r>
            <a:r>
              <a:rPr lang="pl-PL" sz="18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KRAJOWEGO FUNDUSZU SZKOLENIOWEGO, </a:t>
            </a:r>
            <a:r>
              <a:rPr lang="pl-PL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także </a:t>
            </a:r>
            <a:r>
              <a:rPr lang="pl-PL" sz="18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certyfikat DEKRA               (SUS 2.0), </a:t>
            </a:r>
            <a:r>
              <a:rPr lang="pl-PL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który uprawnia do realizacji szkoleń w ramach </a:t>
            </a:r>
            <a:r>
              <a:rPr lang="pl-PL" sz="18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dotacji z UE </a:t>
            </a:r>
            <a:r>
              <a:rPr lang="pl-PL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poprzez</a:t>
            </a:r>
            <a:r>
              <a:rPr lang="pl-PL" sz="18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Bazę Usług Rozwojowych (BUR). </a:t>
            </a:r>
            <a:endParaRPr b="1" dirty="0"/>
          </a:p>
        </p:txBody>
      </p:sp>
      <p:pic>
        <p:nvPicPr>
          <p:cNvPr id="195" name="Google Shape;195;p9"/>
          <p:cNvPicPr preferRelativeResize="0"/>
          <p:nvPr/>
        </p:nvPicPr>
        <p:blipFill rotWithShape="1">
          <a:blip r:embed="rId3">
            <a:alphaModFix/>
          </a:blip>
          <a:srcRect l="32563" r="32563"/>
          <a:stretch/>
        </p:blipFill>
        <p:spPr>
          <a:xfrm>
            <a:off x="8843896" y="617485"/>
            <a:ext cx="2844191" cy="543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9"/>
          <p:cNvSpPr txBox="1"/>
          <p:nvPr/>
        </p:nvSpPr>
        <p:spPr>
          <a:xfrm>
            <a:off x="8843896" y="6240515"/>
            <a:ext cx="2948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Źródło: materiały własne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CEA">
            <a:alpha val="98823"/>
          </a:srgbClr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0" descr="Obraz zawierający Ludzka twarz, osoba, uśmiech, ubrania&#10;&#10;Opis wygenerowany automatycznie"/>
          <p:cNvPicPr preferRelativeResize="0"/>
          <p:nvPr/>
        </p:nvPicPr>
        <p:blipFill rotWithShape="1">
          <a:blip r:embed="rId3">
            <a:alphaModFix/>
          </a:blip>
          <a:srcRect r="12202"/>
          <a:stretch/>
        </p:blipFill>
        <p:spPr>
          <a:xfrm>
            <a:off x="1" y="0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 extrusionOk="0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03" name="Google Shape;203;p10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solidFill>
            <a:srgbClr val="F4ECEA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10" descr="Internet z wypełnieniem pełny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6206" y="4941345"/>
            <a:ext cx="562905" cy="562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" descr="@ z wypełnieniem pełny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29109" y="5490956"/>
            <a:ext cx="562905" cy="562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0" descr="Telefon z wypełnieniem pełny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29108" y="6053861"/>
            <a:ext cx="562906" cy="56290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0"/>
          <p:cNvSpPr txBox="1"/>
          <p:nvPr/>
        </p:nvSpPr>
        <p:spPr>
          <a:xfrm>
            <a:off x="7492014" y="5049335"/>
            <a:ext cx="61607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https://natural-flow.pl/</a:t>
            </a:r>
            <a:endParaRPr/>
          </a:p>
        </p:txBody>
      </p:sp>
      <p:sp>
        <p:nvSpPr>
          <p:cNvPr id="208" name="Google Shape;208;p10"/>
          <p:cNvSpPr txBox="1"/>
          <p:nvPr/>
        </p:nvSpPr>
        <p:spPr>
          <a:xfrm>
            <a:off x="7492014" y="5553245"/>
            <a:ext cx="6846570" cy="37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sng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maja@natural-flow.pl</a:t>
            </a:r>
            <a:endParaRPr sz="1800" b="1" i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9" name="Google Shape;209;p10"/>
          <p:cNvSpPr txBox="1"/>
          <p:nvPr/>
        </p:nvSpPr>
        <p:spPr>
          <a:xfrm>
            <a:off x="7492014" y="6198440"/>
            <a:ext cx="33238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881-600-151</a:t>
            </a:r>
            <a:endParaRPr/>
          </a:p>
        </p:txBody>
      </p:sp>
      <p:sp>
        <p:nvSpPr>
          <p:cNvPr id="210" name="Google Shape;210;p10"/>
          <p:cNvSpPr txBox="1"/>
          <p:nvPr/>
        </p:nvSpPr>
        <p:spPr>
          <a:xfrm>
            <a:off x="4737904" y="114257"/>
            <a:ext cx="7187878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1">
                <a:solidFill>
                  <a:srgbClr val="AD7E76"/>
                </a:solidFill>
                <a:latin typeface="Poppins"/>
                <a:ea typeface="Poppins"/>
                <a:cs typeface="Poppins"/>
                <a:sym typeface="Poppins"/>
              </a:rPr>
              <a:t>„NATURAL FLOW” Maja Ławicka 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rgbClr val="AD7E76"/>
                </a:solidFill>
                <a:latin typeface="Poppins"/>
                <a:ea typeface="Poppins"/>
                <a:cs typeface="Poppins"/>
                <a:sym typeface="Poppins"/>
              </a:rPr>
              <a:t>ul. Kazimierza Porębskiego, nr 9, lok. 20,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rgbClr val="AD7E76"/>
                </a:solidFill>
                <a:latin typeface="Poppins"/>
                <a:ea typeface="Poppins"/>
                <a:cs typeface="Poppins"/>
                <a:sym typeface="Poppins"/>
              </a:rPr>
              <a:t>80-180 Gdańsk,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>
                <a:solidFill>
                  <a:srgbClr val="AD7E76"/>
                </a:solidFill>
                <a:latin typeface="Poppins"/>
                <a:ea typeface="Poppins"/>
                <a:cs typeface="Poppins"/>
                <a:sym typeface="Poppins"/>
              </a:rPr>
              <a:t>NIP: </a:t>
            </a:r>
            <a:r>
              <a:rPr lang="pl-PL" sz="1800">
                <a:solidFill>
                  <a:srgbClr val="AD7E76"/>
                </a:solidFill>
                <a:latin typeface="Poppins"/>
                <a:ea typeface="Poppins"/>
                <a:cs typeface="Poppins"/>
                <a:sym typeface="Poppins"/>
              </a:rPr>
              <a:t>5841090151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10"/>
          <p:cNvSpPr txBox="1"/>
          <p:nvPr/>
        </p:nvSpPr>
        <p:spPr>
          <a:xfrm>
            <a:off x="6172992" y="4357244"/>
            <a:ext cx="58297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i="1">
                <a:solidFill>
                  <a:srgbClr val="5E7264"/>
                </a:solidFill>
                <a:latin typeface="Poppins"/>
                <a:ea typeface="Poppins"/>
                <a:cs typeface="Poppins"/>
                <a:sym typeface="Poppins"/>
              </a:rPr>
              <a:t>Zapraszam serdecznie do kontaktu!</a:t>
            </a:r>
            <a:endParaRPr/>
          </a:p>
        </p:txBody>
      </p:sp>
      <p:pic>
        <p:nvPicPr>
          <p:cNvPr id="212" name="Google Shape;212;p10" descr="Obraz zawierający tekst, Czcionka, Grafika, logo&#10;&#10;Opis wygenerowany automatyczni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29108" y="979315"/>
            <a:ext cx="3163102" cy="3163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CEA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/>
          <p:nvPr/>
        </p:nvSpPr>
        <p:spPr>
          <a:xfrm>
            <a:off x="-16152" y="-8744"/>
            <a:ext cx="1128672" cy="6866744"/>
          </a:xfrm>
          <a:prstGeom prst="rect">
            <a:avLst/>
          </a:prstGeom>
          <a:solidFill>
            <a:srgbClr val="5E72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E726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1190625" y="275736"/>
            <a:ext cx="625221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>
                <a:solidFill>
                  <a:srgbClr val="5E7264"/>
                </a:solidFill>
                <a:latin typeface="Poppins"/>
                <a:ea typeface="Poppins"/>
                <a:cs typeface="Poppins"/>
                <a:sym typeface="Poppins"/>
              </a:rPr>
              <a:t>SZKOLENIA DOSTĘPNE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>
                <a:solidFill>
                  <a:srgbClr val="5E7264"/>
                </a:solidFill>
                <a:latin typeface="Poppins"/>
                <a:ea typeface="Poppins"/>
                <a:cs typeface="Poppins"/>
                <a:sym typeface="Poppins"/>
              </a:rPr>
              <a:t>W OFERCIE</a:t>
            </a:r>
            <a:endParaRPr sz="3600">
              <a:solidFill>
                <a:srgbClr val="5E72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1428340" y="4344785"/>
            <a:ext cx="7978200" cy="20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E7264"/>
              </a:buClr>
              <a:buSzPts val="2400"/>
              <a:buFont typeface="Poppins"/>
              <a:buAutoNum type="arabicPeriod"/>
            </a:pPr>
            <a:r>
              <a:rPr lang="pl-PL" sz="2400" b="1">
                <a:solidFill>
                  <a:srgbClr val="5E7264"/>
                </a:solidFill>
                <a:latin typeface="Poppins"/>
                <a:ea typeface="Poppins"/>
                <a:cs typeface="Poppins"/>
                <a:sym typeface="Poppins"/>
              </a:rPr>
              <a:t>ACCESS BARS®</a:t>
            </a:r>
            <a:endParaRPr/>
          </a:p>
          <a:p>
            <a:pPr marL="514350" marR="0" lvl="0" indent="-5143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E7264"/>
              </a:buClr>
              <a:buSzPts val="2400"/>
              <a:buFont typeface="Poppins"/>
              <a:buAutoNum type="arabicPeriod"/>
            </a:pPr>
            <a:r>
              <a:rPr lang="pl-PL" sz="2400" b="1">
                <a:solidFill>
                  <a:srgbClr val="5E7264"/>
                </a:solidFill>
                <a:latin typeface="Poppins"/>
                <a:ea typeface="Poppins"/>
                <a:cs typeface="Poppins"/>
                <a:sym typeface="Poppins"/>
              </a:rPr>
              <a:t>ACCESS FACELIFT®</a:t>
            </a:r>
            <a:endParaRPr/>
          </a:p>
          <a:p>
            <a:pPr marL="514350" marR="0" lvl="0" indent="-5143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E7264"/>
              </a:buClr>
              <a:buSzPts val="2400"/>
              <a:buFont typeface="Poppins"/>
              <a:buAutoNum type="arabicPeriod"/>
            </a:pPr>
            <a:r>
              <a:rPr lang="pl-PL" sz="2400" b="1">
                <a:solidFill>
                  <a:srgbClr val="5E7264"/>
                </a:solidFill>
                <a:latin typeface="Poppins"/>
                <a:ea typeface="Poppins"/>
                <a:cs typeface="Poppins"/>
                <a:sym typeface="Poppins"/>
              </a:rPr>
              <a:t>PODSTAWY ACCESS CONSCIOUSNESS®</a:t>
            </a:r>
            <a:endParaRPr/>
          </a:p>
          <a:p>
            <a:pPr marL="514350" marR="0" lvl="0" indent="-5143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E7264"/>
              </a:buClr>
              <a:buSzPts val="2400"/>
              <a:buFont typeface="Poppins"/>
              <a:buAutoNum type="arabicPeriod"/>
            </a:pPr>
            <a:r>
              <a:rPr lang="pl-PL" sz="2400" b="1">
                <a:solidFill>
                  <a:srgbClr val="5E7264"/>
                </a:solidFill>
                <a:latin typeface="Poppins"/>
                <a:ea typeface="Poppins"/>
                <a:cs typeface="Poppins"/>
                <a:sym typeface="Poppins"/>
              </a:rPr>
              <a:t>TRZYDNIOWA KLASA NA CIAŁO</a:t>
            </a:r>
            <a:endParaRPr/>
          </a:p>
          <a:p>
            <a:pPr marL="514350" marR="0" lvl="0" indent="-5143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E7264"/>
              </a:buClr>
              <a:buSzPts val="2400"/>
              <a:buFont typeface="Poppins"/>
              <a:buAutoNum type="arabicPeriod"/>
            </a:pPr>
            <a:r>
              <a:rPr lang="pl-PL" sz="2400" b="1">
                <a:solidFill>
                  <a:srgbClr val="5E7264"/>
                </a:solidFill>
                <a:latin typeface="Poppins"/>
                <a:ea typeface="Poppins"/>
                <a:cs typeface="Poppins"/>
                <a:sym typeface="Poppins"/>
              </a:rPr>
              <a:t>ODWAGA BYCIA SOBĄ - BEING YOU ADVENTURE</a:t>
            </a:r>
            <a:endParaRPr sz="2400">
              <a:solidFill>
                <a:srgbClr val="5E72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" descr="Obraz zawierający tekst, Czcionka, Grafika, design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7166" y="1269291"/>
            <a:ext cx="3376335" cy="337633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 rot="10800000">
            <a:off x="9722300" y="561"/>
            <a:ext cx="2469700" cy="2823209"/>
          </a:xfrm>
          <a:prstGeom prst="triangle">
            <a:avLst>
              <a:gd name="adj" fmla="val 0"/>
            </a:avLst>
          </a:prstGeom>
          <a:solidFill>
            <a:srgbClr val="AD7E76"/>
          </a:solidFill>
          <a:ln w="19050" cap="flat" cmpd="sng">
            <a:solidFill>
              <a:srgbClr val="AD7E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E726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0663" y="431334"/>
            <a:ext cx="4301337" cy="505224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289190" y="5569380"/>
            <a:ext cx="2948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Źródło: materiały własne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CEA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/>
          <p:nvPr/>
        </p:nvSpPr>
        <p:spPr>
          <a:xfrm>
            <a:off x="0" y="-8744"/>
            <a:ext cx="1128672" cy="6866744"/>
          </a:xfrm>
          <a:prstGeom prst="rect">
            <a:avLst/>
          </a:prstGeom>
          <a:solidFill>
            <a:srgbClr val="5E72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1445814" y="94794"/>
            <a:ext cx="114443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>
                <a:solidFill>
                  <a:srgbClr val="5E7264"/>
                </a:solidFill>
                <a:latin typeface="Poppins"/>
                <a:ea typeface="Poppins"/>
                <a:cs typeface="Poppins"/>
                <a:sym typeface="Poppins"/>
              </a:rPr>
              <a:t>MAJA ŁAWICKA </a:t>
            </a:r>
            <a:r>
              <a:rPr lang="pl-PL" sz="3600" b="1">
                <a:solidFill>
                  <a:srgbClr val="5E7264"/>
                </a:solidFill>
                <a:latin typeface="Poppins"/>
                <a:ea typeface="Poppins"/>
                <a:cs typeface="Poppins"/>
                <a:sym typeface="Poppins"/>
              </a:rPr>
              <a:t>– TRENER PROWADZĄCY </a:t>
            </a:r>
            <a:endParaRPr sz="3600">
              <a:solidFill>
                <a:srgbClr val="5E72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1297915" y="960946"/>
            <a:ext cx="6780050" cy="222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	</a:t>
            </a:r>
            <a:r>
              <a:rPr lang="pl-PL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Międzynarodowy Certyfikowany Facylitator Access Consciousness®, Body CF (jako jedyna w Polsce zdobyła certyfikację Facylitatora Ciała, ma uprawnienia do prowadzenia 3 Dniowej Klasy na Ciało na całym świecie). Mentorka, Terapeutka Czaszkowo-Krzyżowa, praktyk i szkoleniowiec. Świadomość ciała pociągnęła ja do zmiany życia w wieku 46 lat. Od ponad 5 lat inspiruje ludzi do zmiany jakości życia m.in. ucząc procesów manualnych na ciało. </a:t>
            </a:r>
            <a:endParaRPr dirty="0"/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3728" y="1368141"/>
            <a:ext cx="3745392" cy="44058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3"/>
          <p:cNvGrpSpPr/>
          <p:nvPr/>
        </p:nvGrpSpPr>
        <p:grpSpPr>
          <a:xfrm>
            <a:off x="1544668" y="3281646"/>
            <a:ext cx="7429500" cy="3796817"/>
            <a:chOff x="0" y="0"/>
            <a:chExt cx="7429500" cy="3796817"/>
          </a:xfrm>
        </p:grpSpPr>
        <p:sp>
          <p:nvSpPr>
            <p:cNvPr id="122" name="Google Shape;122;p3"/>
            <p:cNvSpPr/>
            <p:nvPr/>
          </p:nvSpPr>
          <p:spPr>
            <a:xfrm>
              <a:off x="382842" y="0"/>
              <a:ext cx="5520861" cy="561600"/>
            </a:xfrm>
            <a:prstGeom prst="roundRect">
              <a:avLst>
                <a:gd name="adj" fmla="val 16667"/>
              </a:avLst>
            </a:prstGeom>
            <a:solidFill>
              <a:srgbClr val="AD7E7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 txBox="1"/>
            <p:nvPr/>
          </p:nvSpPr>
          <p:spPr>
            <a:xfrm>
              <a:off x="410257" y="27415"/>
              <a:ext cx="5466031" cy="506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Poppins"/>
                <a:buNone/>
              </a:pPr>
              <a:r>
                <a:rPr lang="pl-PL" sz="2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Ukończyła liczne szkolenia, m.in.:  </a:t>
              </a:r>
              <a:endParaRPr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0" y="567618"/>
              <a:ext cx="7429500" cy="3229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 txBox="1"/>
            <p:nvPr/>
          </p:nvSpPr>
          <p:spPr>
            <a:xfrm>
              <a:off x="0" y="567618"/>
              <a:ext cx="7429500" cy="3229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5875" tIns="25400" rIns="142225" bIns="254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Poppins"/>
                <a:buChar char="•"/>
              </a:pPr>
              <a:r>
                <a:rPr lang="pl-PL" sz="1600" b="0" i="0" u="none" strike="noStrike" cap="none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Dwuletnia Szkoła Shiatsu,</a:t>
              </a:r>
              <a:endParaRPr sz="16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Poppins"/>
                <a:buChar char="•"/>
              </a:pPr>
              <a:r>
                <a:rPr lang="pl-PL" sz="1600" b="0" i="0" u="none" strike="noStrike" cap="none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Kurs Terapii Czaszkowo-Krzyżowej                                                                                   i wielokrotne asystowanie na kursach,</a:t>
              </a:r>
              <a:endParaRPr sz="16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Poppins"/>
                <a:buChar char="•"/>
              </a:pPr>
              <a:r>
                <a:rPr lang="pl-PL" sz="1600" b="0" i="0" u="none" strike="noStrike" cap="none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Masaż Kobido,</a:t>
              </a:r>
              <a:endParaRPr sz="16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Poppins"/>
                <a:buChar char="•"/>
              </a:pPr>
              <a:r>
                <a:rPr lang="pl-PL" sz="1600" b="0" i="0" u="none" strike="noStrike" cap="none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Access Bars® Facylitator BF,</a:t>
              </a:r>
              <a:endParaRPr sz="16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Poppins"/>
                <a:buChar char="•"/>
              </a:pPr>
              <a:r>
                <a:rPr lang="pl-PL" sz="1600" b="0" i="0" u="none" strike="noStrike" cap="none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Access Facelift® Facylitator AFF,</a:t>
              </a:r>
              <a:endParaRPr sz="16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Poppins"/>
                <a:buChar char="•"/>
              </a:pPr>
              <a:r>
                <a:rPr lang="pl-PL" sz="1600" b="0" i="0" u="none" strike="noStrike" cap="none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Access Body Process® Facylitator BPF</a:t>
              </a:r>
              <a:endParaRPr dirty="0"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Poppins"/>
                <a:buChar char="•"/>
              </a:pPr>
              <a:r>
                <a:rPr lang="pl-PL" sz="1600" b="0" i="0" u="none" strike="noStrike" cap="none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Certyfikowany Facylitator Access Consciousness® CF                                      (jedna z pięciu w Polsce),</a:t>
              </a:r>
              <a:endParaRPr sz="16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Poppins"/>
                <a:buChar char="•"/>
              </a:pPr>
              <a:r>
                <a:rPr lang="pl-PL" sz="1600" b="0" i="0" u="none" strike="noStrike" cap="none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Certyfikowany Body CF (jedyna w Polsce). </a:t>
              </a:r>
              <a:endParaRPr sz="16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26" name="Google Shape;126;p3"/>
          <p:cNvSpPr txBox="1"/>
          <p:nvPr/>
        </p:nvSpPr>
        <p:spPr>
          <a:xfrm>
            <a:off x="8727312" y="6062455"/>
            <a:ext cx="30636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Źródło: materiały własne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CEA"/>
        </a:solidFill>
        <a:effectLst/>
      </p:bgPr>
    </p:bg>
    <p:spTree>
      <p:nvGrpSpPr>
        <p:cNvPr id="1" name="Shape 116">
          <a:extLst>
            <a:ext uri="{FF2B5EF4-FFF2-40B4-BE49-F238E27FC236}">
              <a16:creationId xmlns:a16="http://schemas.microsoft.com/office/drawing/2014/main" id="{86071445-C4DF-47B8-3452-5D0CBE94A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>
            <a:extLst>
              <a:ext uri="{FF2B5EF4-FFF2-40B4-BE49-F238E27FC236}">
                <a16:creationId xmlns:a16="http://schemas.microsoft.com/office/drawing/2014/main" id="{0AA80F7E-CB7D-A4C5-36EA-FBB925C27839}"/>
              </a:ext>
            </a:extLst>
          </p:cNvPr>
          <p:cNvSpPr/>
          <p:nvPr/>
        </p:nvSpPr>
        <p:spPr>
          <a:xfrm>
            <a:off x="0" y="-8744"/>
            <a:ext cx="1128672" cy="6866744"/>
          </a:xfrm>
          <a:prstGeom prst="rect">
            <a:avLst/>
          </a:prstGeom>
          <a:solidFill>
            <a:srgbClr val="5E72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8" name="Google Shape;118;p3">
            <a:extLst>
              <a:ext uri="{FF2B5EF4-FFF2-40B4-BE49-F238E27FC236}">
                <a16:creationId xmlns:a16="http://schemas.microsoft.com/office/drawing/2014/main" id="{81C461EC-E335-70B9-5AD6-4A45627DB839}"/>
              </a:ext>
            </a:extLst>
          </p:cNvPr>
          <p:cNvSpPr txBox="1"/>
          <p:nvPr/>
        </p:nvSpPr>
        <p:spPr>
          <a:xfrm>
            <a:off x="1445814" y="94794"/>
            <a:ext cx="114443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dirty="0">
                <a:solidFill>
                  <a:srgbClr val="5E726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l-PL" sz="3600" b="1" dirty="0">
                <a:solidFill>
                  <a:srgbClr val="5E7264"/>
                </a:solidFill>
                <a:effectLst/>
                <a:latin typeface="Poppins" panose="00000500000000000000" pitchFamily="2" charset="-18"/>
                <a:ea typeface="Aptos" panose="020B0004020202020204" pitchFamily="34" charset="0"/>
                <a:cs typeface="Poppins" panose="00000500000000000000" pitchFamily="2" charset="-18"/>
              </a:rPr>
              <a:t>HALINA RĘĆKOWSKA </a:t>
            </a:r>
            <a:r>
              <a:rPr lang="pl-PL" sz="3600" b="1" dirty="0">
                <a:solidFill>
                  <a:srgbClr val="5E7264"/>
                </a:solidFill>
                <a:latin typeface="Poppins"/>
                <a:ea typeface="Poppins"/>
                <a:cs typeface="Poppins"/>
                <a:sym typeface="Poppins"/>
              </a:rPr>
              <a:t>– TRENER PROWADZĄCY </a:t>
            </a:r>
            <a:endParaRPr sz="3600" dirty="0">
              <a:solidFill>
                <a:srgbClr val="5E72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>
            <a:extLst>
              <a:ext uri="{FF2B5EF4-FFF2-40B4-BE49-F238E27FC236}">
                <a16:creationId xmlns:a16="http://schemas.microsoft.com/office/drawing/2014/main" id="{B008B82F-7B52-2313-C796-D712F5AB469D}"/>
              </a:ext>
            </a:extLst>
          </p:cNvPr>
          <p:cNvSpPr txBox="1"/>
          <p:nvPr/>
        </p:nvSpPr>
        <p:spPr>
          <a:xfrm>
            <a:off x="1508435" y="1141828"/>
            <a:ext cx="6123041" cy="3164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pl-PL" sz="1800" dirty="0">
                <a:latin typeface="Poppins" panose="00000500000000000000" pitchFamily="2" charset="-18"/>
                <a:ea typeface="Aptos" panose="020B0004020202020204" pitchFamily="34" charset="0"/>
                <a:cs typeface="Poppins" panose="00000500000000000000" pitchFamily="2" charset="-18"/>
              </a:rPr>
              <a:t>Pedagog, Logopeda, Nauczyciel, Facylitator  Access Consciousness®. </a:t>
            </a:r>
            <a:r>
              <a:rPr lang="pl-PL" sz="1800" kern="100" dirty="0">
                <a:latin typeface="Poppins" panose="00000500000000000000" pitchFamily="2" charset="-18"/>
                <a:ea typeface="Aptos" panose="020B0004020202020204" pitchFamily="34" charset="0"/>
                <a:cs typeface="Poppins" panose="00000500000000000000" pitchFamily="2" charset="-18"/>
              </a:rPr>
              <a:t>Od 18 lat pracuje z dziećmi w wieku przedszkolnym jako ich nauczyciel                                 i logopeda, a także prowadzi warsztaty dla rodziców dotyczące m.in. edukacji i wychowania.                                </a:t>
            </a:r>
            <a:r>
              <a:rPr lang="en-US" sz="1800" kern="100" dirty="0">
                <a:latin typeface="Poppins" panose="00000500000000000000" pitchFamily="2" charset="-18"/>
                <a:ea typeface="Aptos" panose="020B0004020202020204" pitchFamily="34" charset="0"/>
                <a:cs typeface="Poppins" panose="00000500000000000000" pitchFamily="2" charset="-18"/>
              </a:rPr>
              <a:t>Jako facylitator Access Consciousness® regularnie prowadzi szkolenia Access Bars®, Access Facelift® i </a:t>
            </a:r>
            <a:r>
              <a:rPr lang="pl-PL" sz="1800" kern="100" dirty="0">
                <a:latin typeface="Poppins" panose="00000500000000000000" pitchFamily="2" charset="-18"/>
                <a:ea typeface="Aptos" panose="020B0004020202020204" pitchFamily="34" charset="0"/>
                <a:cs typeface="Poppins" panose="00000500000000000000" pitchFamily="2" charset="-18"/>
              </a:rPr>
              <a:t> Access </a:t>
            </a:r>
            <a:r>
              <a:rPr lang="en-US" sz="1800" kern="100" dirty="0">
                <a:latin typeface="Poppins" panose="00000500000000000000" pitchFamily="2" charset="-18"/>
                <a:ea typeface="Aptos" panose="020B0004020202020204" pitchFamily="34" charset="0"/>
                <a:cs typeface="Poppins" panose="00000500000000000000" pitchFamily="2" charset="-18"/>
              </a:rPr>
              <a:t>Body </a:t>
            </a:r>
            <a:r>
              <a:rPr lang="en-US" sz="1800" kern="100" dirty="0">
                <a:solidFill>
                  <a:schemeClr val="tx1"/>
                </a:solidFill>
                <a:latin typeface="Poppins" panose="00000500000000000000" pitchFamily="2" charset="-18"/>
                <a:ea typeface="Aptos" panose="020B0004020202020204" pitchFamily="34" charset="0"/>
                <a:cs typeface="Poppins" panose="00000500000000000000" pitchFamily="2" charset="-18"/>
              </a:rPr>
              <a:t>Proces</a:t>
            </a:r>
            <a:r>
              <a:rPr lang="pl-PL" sz="1800" kern="100" dirty="0">
                <a:solidFill>
                  <a:schemeClr val="tx1"/>
                </a:solidFill>
                <a:latin typeface="Poppins" panose="00000500000000000000" pitchFamily="2" charset="-18"/>
                <a:ea typeface="Aptos" panose="020B0004020202020204" pitchFamily="34" charset="0"/>
                <a:cs typeface="Poppins" panose="00000500000000000000" pitchFamily="2" charset="-18"/>
              </a:rPr>
              <a:t>s</a:t>
            </a:r>
            <a:r>
              <a:rPr lang="en-US" sz="1800" kern="100" dirty="0">
                <a:solidFill>
                  <a:schemeClr val="tx1"/>
                </a:solidFill>
                <a:latin typeface="Poppins" panose="00000500000000000000" pitchFamily="2" charset="-18"/>
                <a:ea typeface="Aptos" panose="020B0004020202020204" pitchFamily="34" charset="0"/>
                <a:cs typeface="Poppins" panose="00000500000000000000" pitchFamily="2" charset="-18"/>
              </a:rPr>
              <a:t>®. </a:t>
            </a:r>
            <a:endParaRPr lang="pl-PL" sz="1800" kern="100" dirty="0">
              <a:solidFill>
                <a:schemeClr val="tx1"/>
              </a:solidFill>
              <a:latin typeface="Poppins" panose="00000500000000000000" pitchFamily="2" charset="-18"/>
              <a:ea typeface="Aptos" panose="020B0004020202020204" pitchFamily="34" charset="0"/>
              <a:cs typeface="Poppins" panose="00000500000000000000" pitchFamily="2" charset="-18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1" name="Google Shape;121;p3">
            <a:extLst>
              <a:ext uri="{FF2B5EF4-FFF2-40B4-BE49-F238E27FC236}">
                <a16:creationId xmlns:a16="http://schemas.microsoft.com/office/drawing/2014/main" id="{F7AC8F7A-2ABD-1193-0D10-71E3A31F6FB0}"/>
              </a:ext>
            </a:extLst>
          </p:cNvPr>
          <p:cNvGrpSpPr/>
          <p:nvPr/>
        </p:nvGrpSpPr>
        <p:grpSpPr>
          <a:xfrm>
            <a:off x="1508435" y="4077774"/>
            <a:ext cx="7429500" cy="3796817"/>
            <a:chOff x="0" y="0"/>
            <a:chExt cx="7429500" cy="3796817"/>
          </a:xfrm>
        </p:grpSpPr>
        <p:sp>
          <p:nvSpPr>
            <p:cNvPr id="122" name="Google Shape;122;p3">
              <a:extLst>
                <a:ext uri="{FF2B5EF4-FFF2-40B4-BE49-F238E27FC236}">
                  <a16:creationId xmlns:a16="http://schemas.microsoft.com/office/drawing/2014/main" id="{303BDB29-566B-F234-1A4B-587DDE98166E}"/>
                </a:ext>
              </a:extLst>
            </p:cNvPr>
            <p:cNvSpPr/>
            <p:nvPr/>
          </p:nvSpPr>
          <p:spPr>
            <a:xfrm>
              <a:off x="382842" y="0"/>
              <a:ext cx="5520861" cy="561600"/>
            </a:xfrm>
            <a:prstGeom prst="roundRect">
              <a:avLst>
                <a:gd name="adj" fmla="val 16667"/>
              </a:avLst>
            </a:prstGeom>
            <a:solidFill>
              <a:srgbClr val="AD7E7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>
              <a:extLst>
                <a:ext uri="{FF2B5EF4-FFF2-40B4-BE49-F238E27FC236}">
                  <a16:creationId xmlns:a16="http://schemas.microsoft.com/office/drawing/2014/main" id="{259133AA-2DAB-2FFF-6397-CBDBB3E2AE4B}"/>
                </a:ext>
              </a:extLst>
            </p:cNvPr>
            <p:cNvSpPr txBox="1"/>
            <p:nvPr/>
          </p:nvSpPr>
          <p:spPr>
            <a:xfrm>
              <a:off x="410257" y="27415"/>
              <a:ext cx="5466031" cy="506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Poppins"/>
                <a:buNone/>
              </a:pPr>
              <a:r>
                <a:rPr lang="pl-PL" sz="20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Ukończyła liczne szkolenia, m.in.:  </a:t>
              </a:r>
              <a:endParaRPr sz="20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4" name="Google Shape;124;p3">
              <a:extLst>
                <a:ext uri="{FF2B5EF4-FFF2-40B4-BE49-F238E27FC236}">
                  <a16:creationId xmlns:a16="http://schemas.microsoft.com/office/drawing/2014/main" id="{FEC7DE14-D4C4-77E5-7EEA-6B9BAFD326C2}"/>
                </a:ext>
              </a:extLst>
            </p:cNvPr>
            <p:cNvSpPr/>
            <p:nvPr/>
          </p:nvSpPr>
          <p:spPr>
            <a:xfrm>
              <a:off x="0" y="567618"/>
              <a:ext cx="7429500" cy="3229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>
              <a:extLst>
                <a:ext uri="{FF2B5EF4-FFF2-40B4-BE49-F238E27FC236}">
                  <a16:creationId xmlns:a16="http://schemas.microsoft.com/office/drawing/2014/main" id="{700855E0-2C4C-C4A0-6B61-A3016A3A1BAA}"/>
                </a:ext>
              </a:extLst>
            </p:cNvPr>
            <p:cNvSpPr txBox="1"/>
            <p:nvPr/>
          </p:nvSpPr>
          <p:spPr>
            <a:xfrm>
              <a:off x="0" y="567618"/>
              <a:ext cx="7429500" cy="3229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5875" tIns="25400" rIns="142225" bIns="254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Poppins"/>
                <a:buChar char="•"/>
              </a:pPr>
              <a:r>
                <a:rPr lang="pl-PL" sz="1600" b="0" i="0" u="none" strike="noStrike" cap="none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Access Bars® Facylitator BF, </a:t>
              </a:r>
            </a:p>
            <a:p>
              <a:pPr marL="171450" lvl="1" indent="-171450">
                <a:lnSpc>
                  <a:spcPct val="90000"/>
                </a:lnSpc>
                <a:buClr>
                  <a:schemeClr val="dk1"/>
                </a:buClr>
                <a:buSzPts val="1600"/>
                <a:buFont typeface="Poppins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Access</a:t>
              </a:r>
              <a:r>
                <a:rPr lang="pl-PL" sz="1600" b="0" i="0" u="none" strike="noStrike" cap="none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b="0" i="0" u="none" strike="noStrike" cap="none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Facelift® </a:t>
              </a:r>
              <a:r>
                <a:rPr lang="en-US" sz="1600" b="0" i="0" u="none" strike="noStrike" cap="none" dirty="0" err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Facylitato</a:t>
              </a:r>
              <a:r>
                <a:rPr lang="pl-PL" sz="1600" b="0" i="0" u="none" strike="noStrike" cap="none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r AFF, </a:t>
              </a:r>
              <a:endParaRPr lang="en-US" sz="16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Poppins"/>
                <a:buChar char="•"/>
              </a:pPr>
              <a:r>
                <a:rPr lang="pl-PL" sz="1600" b="0" i="0" u="none" strike="noStrike" cap="none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Access Body Process® Facylitator BPF</a:t>
              </a:r>
            </a:p>
            <a:p>
              <a:pPr marL="171450" lvl="1" indent="-171450">
                <a:lnSpc>
                  <a:spcPct val="90000"/>
                </a:lnSpc>
                <a:buClr>
                  <a:schemeClr val="dk1"/>
                </a:buClr>
                <a:buSzPts val="1600"/>
                <a:buFont typeface="Poppins"/>
                <a:buChar char="•"/>
              </a:pPr>
              <a:r>
                <a:rPr lang="pl-PL" sz="1600" b="0" i="0" u="none" strike="noStrike" cap="none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Pedagogika, kierunek: Wczesna edukacja i logopedia</a:t>
              </a:r>
            </a:p>
            <a:p>
              <a:pPr marL="171450" lvl="1" indent="-171450">
                <a:lnSpc>
                  <a:spcPct val="90000"/>
                </a:lnSpc>
                <a:buClr>
                  <a:schemeClr val="dk1"/>
                </a:buClr>
                <a:buSzPts val="1600"/>
                <a:buFont typeface="Poppins"/>
                <a:buChar char="•"/>
              </a:pPr>
              <a:r>
                <a:rPr lang="pl-PL" sz="1600" b="0" i="0" u="none" strike="noStrike" cap="none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Terapia logopedyczna – studia podyplomowe </a:t>
              </a:r>
            </a:p>
            <a:p>
              <a:pPr lvl="1">
                <a:lnSpc>
                  <a:spcPct val="90000"/>
                </a:lnSpc>
                <a:buClr>
                  <a:schemeClr val="dk1"/>
                </a:buClr>
                <a:buSzPts val="1600"/>
              </a:pPr>
              <a:endParaRPr lang="pl-PL" sz="16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Poppins"/>
                <a:buChar char="•"/>
              </a:pPr>
              <a:endParaRPr sz="16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26" name="Google Shape;126;p3">
            <a:extLst>
              <a:ext uri="{FF2B5EF4-FFF2-40B4-BE49-F238E27FC236}">
                <a16:creationId xmlns:a16="http://schemas.microsoft.com/office/drawing/2014/main" id="{E1C84833-B58D-5B62-F61A-C0D1B6422709}"/>
              </a:ext>
            </a:extLst>
          </p:cNvPr>
          <p:cNvSpPr txBox="1"/>
          <p:nvPr/>
        </p:nvSpPr>
        <p:spPr>
          <a:xfrm>
            <a:off x="8727312" y="6062455"/>
            <a:ext cx="30636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Źródło: materiały własne</a:t>
            </a:r>
            <a:endParaRPr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1243D18-EDD6-42A2-96D0-DE6E6EB86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926" y="1613328"/>
            <a:ext cx="3892081" cy="42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19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CEA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0" y="0"/>
            <a:ext cx="1128672" cy="6866744"/>
          </a:xfrm>
          <a:prstGeom prst="rect">
            <a:avLst/>
          </a:prstGeom>
          <a:solidFill>
            <a:srgbClr val="AD7E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2" name="Google Shape;132;p4"/>
          <p:cNvSpPr/>
          <p:nvPr/>
        </p:nvSpPr>
        <p:spPr>
          <a:xfrm rot="-5400000">
            <a:off x="9129197" y="3795198"/>
            <a:ext cx="3020284" cy="3105321"/>
          </a:xfrm>
          <a:prstGeom prst="triangle">
            <a:avLst>
              <a:gd name="adj" fmla="val 0"/>
            </a:avLst>
          </a:prstGeom>
          <a:solidFill>
            <a:srgbClr val="5E7264"/>
          </a:solidFill>
          <a:ln w="19050" cap="flat" cmpd="sng">
            <a:solidFill>
              <a:srgbClr val="AD7E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E726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3" name="Google Shape;133;p4"/>
          <p:cNvSpPr/>
          <p:nvPr/>
        </p:nvSpPr>
        <p:spPr>
          <a:xfrm rot="10800000">
            <a:off x="9171716" y="0"/>
            <a:ext cx="3020284" cy="3105321"/>
          </a:xfrm>
          <a:prstGeom prst="triangle">
            <a:avLst>
              <a:gd name="adj" fmla="val 0"/>
            </a:avLst>
          </a:prstGeom>
          <a:solidFill>
            <a:srgbClr val="AD7E76"/>
          </a:solidFill>
          <a:ln w="19050" cap="flat" cmpd="sng">
            <a:solidFill>
              <a:srgbClr val="AD7E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E726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1415622" y="106841"/>
            <a:ext cx="8149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>
                <a:solidFill>
                  <a:srgbClr val="5E7264"/>
                </a:solidFill>
                <a:latin typeface="Poppins"/>
                <a:ea typeface="Poppins"/>
                <a:cs typeface="Poppins"/>
                <a:sym typeface="Poppins"/>
              </a:rPr>
              <a:t>1. ACCESS BARS® </a:t>
            </a:r>
            <a:endParaRPr/>
          </a:p>
        </p:txBody>
      </p:sp>
      <p:sp>
        <p:nvSpPr>
          <p:cNvPr id="135" name="Google Shape;135;p4"/>
          <p:cNvSpPr txBox="1"/>
          <p:nvPr/>
        </p:nvSpPr>
        <p:spPr>
          <a:xfrm>
            <a:off x="855317" y="804220"/>
            <a:ext cx="7300423" cy="1137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Szkolenie przygotowuje do samodzielnego prowadzenia sesji                      z wykorzystaniem techniki Access Bars®, która służy relaksacji, odstresowaniu i poprawie samopoczucia.                                                 Czas trwania – 8 h.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855317" y="2064259"/>
            <a:ext cx="766953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Uczestnik szkolenia uzyskuje: </a:t>
            </a:r>
            <a:r>
              <a:rPr lang="pl-PL"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Międzynarodowy Certyfikat                            ukończenia warsztatów Access Bars®,                                                                             </a:t>
            </a:r>
            <a:r>
              <a:rPr lang="pl-PL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który</a:t>
            </a:r>
            <a:r>
              <a:rPr lang="pl-PL"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l-PL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pozwala na odpłatne i profesjonalne                                                       prowadzenie sesji z innymi osobami i uzyskanie wpisu                                                     na listę praktyków Access Bars® na całym świecie!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1272910" y="3387698"/>
            <a:ext cx="5088086" cy="66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>
                <a:solidFill>
                  <a:srgbClr val="5E7264"/>
                </a:solidFill>
                <a:latin typeface="Poppins"/>
                <a:ea typeface="Poppins"/>
                <a:cs typeface="Poppins"/>
                <a:sym typeface="Poppins"/>
              </a:rPr>
              <a:t>2. ACCESS FACELIFT®   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1272910" y="4087624"/>
            <a:ext cx="5212080" cy="1137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Szkolenie przygotowuje do samodzielnego prowadzenia sesji z wykorzystaniem techniki Access Facelift® na twarz i ciało.  </a:t>
            </a:r>
            <a:endParaRPr/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Czas trwania szkolenia – 7h.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805246" y="5347858"/>
            <a:ext cx="736923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Uczestnik szkolenia uzyskuje: </a:t>
            </a:r>
            <a:r>
              <a:rPr lang="pl-PL" sz="16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Międzynarodowy Certyfikat                         ukończenia warsztatów Access Facelift®,</a:t>
            </a:r>
            <a:r>
              <a:rPr lang="pl-PL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                                                                który pozwala na odpłatne i profesjonalne prowadzenie sesji                                   z innymi osobami i uzyskanie wpisu na listę praktyków                               Access Facelift® na całym świecie. 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4481" y="1582873"/>
            <a:ext cx="3782167" cy="3488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"/>
          <p:cNvSpPr txBox="1"/>
          <p:nvPr/>
        </p:nvSpPr>
        <p:spPr>
          <a:xfrm>
            <a:off x="7940234" y="5304967"/>
            <a:ext cx="30636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Źródło: materiały własne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CEA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/>
          <p:nvPr/>
        </p:nvSpPr>
        <p:spPr>
          <a:xfrm>
            <a:off x="0" y="0"/>
            <a:ext cx="1128672" cy="6866744"/>
          </a:xfrm>
          <a:prstGeom prst="rect">
            <a:avLst/>
          </a:prstGeom>
          <a:solidFill>
            <a:srgbClr val="AD7E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7" name="Google Shape;147;p5"/>
          <p:cNvSpPr/>
          <p:nvPr/>
        </p:nvSpPr>
        <p:spPr>
          <a:xfrm rot="-5400000">
            <a:off x="9129197" y="3795198"/>
            <a:ext cx="3020284" cy="3105321"/>
          </a:xfrm>
          <a:prstGeom prst="triangle">
            <a:avLst>
              <a:gd name="adj" fmla="val 0"/>
            </a:avLst>
          </a:prstGeom>
          <a:solidFill>
            <a:srgbClr val="5E7264"/>
          </a:solidFill>
          <a:ln w="19050" cap="flat" cmpd="sng">
            <a:solidFill>
              <a:srgbClr val="AD7E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E726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8" name="Google Shape;148;p5"/>
          <p:cNvSpPr/>
          <p:nvPr/>
        </p:nvSpPr>
        <p:spPr>
          <a:xfrm rot="10800000">
            <a:off x="9171716" y="0"/>
            <a:ext cx="3020284" cy="3105321"/>
          </a:xfrm>
          <a:prstGeom prst="triangle">
            <a:avLst>
              <a:gd name="adj" fmla="val 0"/>
            </a:avLst>
          </a:prstGeom>
          <a:solidFill>
            <a:srgbClr val="AD7E76"/>
          </a:solidFill>
          <a:ln w="19050" cap="flat" cmpd="sng">
            <a:solidFill>
              <a:srgbClr val="AD7E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E726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1302293" y="181815"/>
            <a:ext cx="8837130" cy="125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>
                <a:solidFill>
                  <a:srgbClr val="5E7264"/>
                </a:solidFill>
                <a:latin typeface="Poppins"/>
                <a:ea typeface="Poppins"/>
                <a:cs typeface="Poppins"/>
                <a:sym typeface="Poppins"/>
              </a:rPr>
              <a:t>3. PODSTAWY ACCESS 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>
                <a:solidFill>
                  <a:srgbClr val="5E7264"/>
                </a:solidFill>
                <a:latin typeface="Poppins"/>
                <a:ea typeface="Poppins"/>
                <a:cs typeface="Poppins"/>
                <a:sym typeface="Poppins"/>
              </a:rPr>
              <a:t>CONSCIOUSNESS®</a:t>
            </a:r>
            <a:endParaRPr/>
          </a:p>
        </p:txBody>
      </p:sp>
      <p:sp>
        <p:nvSpPr>
          <p:cNvPr id="150" name="Google Shape;150;p5"/>
          <p:cNvSpPr txBox="1"/>
          <p:nvPr/>
        </p:nvSpPr>
        <p:spPr>
          <a:xfrm>
            <a:off x="1111451" y="1479026"/>
            <a:ext cx="4675891" cy="138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UWAGA! </a:t>
            </a:r>
            <a:endParaRPr dirty="0"/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18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Szkolenie dostępne dla osób,                      które uczestniczyły szkolenie                   Access Bars ®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1186827" y="3229837"/>
            <a:ext cx="5100600" cy="2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Szkolenie przygotowuje do samodzielnego rozpoznawania struktur, fundamentów                                          i przekonań według których żyjemy,                         rozpoznawania i radzenia sobie z manipulacją                     i Gaslightingiem, a także wykorzystywania narzędzi i przeprowadzania procesów,                      które wspierają zmianę energetyczną                                         w różnych obszarach życia. </a:t>
            </a:r>
            <a:endParaRPr/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Czas  trwania szkolenia – 23 h. </a:t>
            </a:r>
            <a:endParaRPr/>
          </a:p>
        </p:txBody>
      </p:sp>
      <p:sp>
        <p:nvSpPr>
          <p:cNvPr id="152" name="Google Shape;152;p5"/>
          <p:cNvSpPr txBox="1"/>
          <p:nvPr/>
        </p:nvSpPr>
        <p:spPr>
          <a:xfrm>
            <a:off x="1314345" y="5871917"/>
            <a:ext cx="4641450" cy="87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 zakończonym szkoleniu uczestnik otrzymuje </a:t>
            </a:r>
            <a:r>
              <a:rPr lang="pl-PL"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Certyfikat potwierdzający                  nabytą wiedzę i umiejętności. </a:t>
            </a:r>
            <a:endParaRPr sz="16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3054" y="1302522"/>
            <a:ext cx="5822564" cy="439034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5"/>
          <p:cNvSpPr txBox="1"/>
          <p:nvPr/>
        </p:nvSpPr>
        <p:spPr>
          <a:xfrm>
            <a:off x="7190483" y="5910193"/>
            <a:ext cx="2948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Źródło: materiały własne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CEA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/>
          <p:nvPr/>
        </p:nvSpPr>
        <p:spPr>
          <a:xfrm>
            <a:off x="0" y="0"/>
            <a:ext cx="1128672" cy="6866744"/>
          </a:xfrm>
          <a:prstGeom prst="rect">
            <a:avLst/>
          </a:prstGeom>
          <a:solidFill>
            <a:srgbClr val="AD7E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0" name="Google Shape;160;p6"/>
          <p:cNvSpPr/>
          <p:nvPr/>
        </p:nvSpPr>
        <p:spPr>
          <a:xfrm rot="-5400000">
            <a:off x="9129197" y="3795198"/>
            <a:ext cx="3020284" cy="3105321"/>
          </a:xfrm>
          <a:prstGeom prst="triangle">
            <a:avLst>
              <a:gd name="adj" fmla="val 0"/>
            </a:avLst>
          </a:prstGeom>
          <a:solidFill>
            <a:srgbClr val="5E7264"/>
          </a:solidFill>
          <a:ln w="19050" cap="flat" cmpd="sng">
            <a:solidFill>
              <a:srgbClr val="AD7E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E726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1" name="Google Shape;161;p6"/>
          <p:cNvSpPr/>
          <p:nvPr/>
        </p:nvSpPr>
        <p:spPr>
          <a:xfrm rot="10800000">
            <a:off x="9171716" y="0"/>
            <a:ext cx="3020284" cy="3105321"/>
          </a:xfrm>
          <a:prstGeom prst="triangle">
            <a:avLst>
              <a:gd name="adj" fmla="val 0"/>
            </a:avLst>
          </a:prstGeom>
          <a:solidFill>
            <a:srgbClr val="AD7E76"/>
          </a:solidFill>
          <a:ln w="19050" cap="flat" cmpd="sng">
            <a:solidFill>
              <a:srgbClr val="AD7E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E726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1223121" y="105251"/>
            <a:ext cx="8138160" cy="66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>
                <a:solidFill>
                  <a:srgbClr val="5E7264"/>
                </a:solidFill>
                <a:latin typeface="Poppins"/>
                <a:ea typeface="Poppins"/>
                <a:cs typeface="Poppins"/>
                <a:sym typeface="Poppins"/>
              </a:rPr>
              <a:t>4. TRZYDNIOWA KLASA NA CIAŁO</a:t>
            </a:r>
            <a:endParaRPr/>
          </a:p>
        </p:txBody>
      </p:sp>
      <p:sp>
        <p:nvSpPr>
          <p:cNvPr id="163" name="Google Shape;163;p6"/>
          <p:cNvSpPr txBox="1"/>
          <p:nvPr/>
        </p:nvSpPr>
        <p:spPr>
          <a:xfrm>
            <a:off x="1273266" y="814023"/>
            <a:ext cx="7204594" cy="18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Szkolenie przygotowuje do samodzielnego prowadzenia procesów na ciało w pracy z innymi osobami i ich ciałami, wykorzystania procesów dla siebie oraz pracy zawodowej. Jest wymogiem dla uzyskania  Facylitacji Access Facelift® lub Access Body Process® (dwukrotny udział).</a:t>
            </a:r>
            <a:endParaRPr dirty="0"/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Czas trwania szkolenia – 18 h. </a:t>
            </a:r>
            <a:r>
              <a:rPr lang="pl-PL" sz="18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 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1547428" y="2520546"/>
            <a:ext cx="58717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 zakończonym szkoleniu uczestnik otrzymuje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Certyfikat ukończenia zajęć 3 Dniowej Klasy na Ciało.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1431499" y="3216459"/>
            <a:ext cx="6103620" cy="125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>
                <a:solidFill>
                  <a:srgbClr val="5E7264"/>
                </a:solidFill>
                <a:latin typeface="Poppins"/>
                <a:ea typeface="Poppins"/>
                <a:cs typeface="Poppins"/>
                <a:sym typeface="Poppins"/>
              </a:rPr>
              <a:t>5. ODWAGA BYCIA SOBĄ - BEING YOU ADVENTURE</a:t>
            </a:r>
            <a:endParaRPr sz="3600">
              <a:solidFill>
                <a:srgbClr val="5E72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1753613" y="4477896"/>
            <a:ext cx="6708123" cy="1928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Szkolenie przygotowuje do samodzielnego wykorzystywania praktycznych narzędzi  Access Consciousness® w celu zbudowania lepszej relacji z samym sobą,  sprawowania kontroli nad swoim życiem i codziennymi życiowymi sytuacjami oraz poprawy samopoczucia, zwiększenia energii życiowej,            a także poprawy relacji w związku, kondycji ciała oraz sytuacji finansowej.  </a:t>
            </a:r>
            <a:endParaRPr/>
          </a:p>
        </p:txBody>
      </p:sp>
      <p:sp>
        <p:nvSpPr>
          <p:cNvPr id="167" name="Google Shape;167;p6"/>
          <p:cNvSpPr txBox="1"/>
          <p:nvPr/>
        </p:nvSpPr>
        <p:spPr>
          <a:xfrm>
            <a:off x="3020452" y="6406116"/>
            <a:ext cx="4259483" cy="346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Czas trwania szkolenia – 12,5h.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6"/>
          <p:cNvPicPr preferRelativeResize="0"/>
          <p:nvPr/>
        </p:nvPicPr>
        <p:blipFill>
          <a:blip r:embed="rId3"/>
          <a:srcRect/>
          <a:stretch/>
        </p:blipFill>
        <p:spPr>
          <a:xfrm>
            <a:off x="8695349" y="1168188"/>
            <a:ext cx="3178507" cy="476962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6"/>
          <p:cNvSpPr txBox="1"/>
          <p:nvPr/>
        </p:nvSpPr>
        <p:spPr>
          <a:xfrm>
            <a:off x="9572263" y="6057542"/>
            <a:ext cx="2948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Źródło: materiały własne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CEA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/>
          <p:nvPr/>
        </p:nvSpPr>
        <p:spPr>
          <a:xfrm>
            <a:off x="0" y="0"/>
            <a:ext cx="1128672" cy="6866744"/>
          </a:xfrm>
          <a:prstGeom prst="rect">
            <a:avLst/>
          </a:prstGeom>
          <a:solidFill>
            <a:srgbClr val="5E72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1342944" y="173621"/>
            <a:ext cx="114443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 dirty="0">
                <a:solidFill>
                  <a:srgbClr val="5E7264"/>
                </a:solidFill>
                <a:latin typeface="Poppins"/>
                <a:ea typeface="Poppins"/>
                <a:cs typeface="Poppins"/>
                <a:sym typeface="Poppins"/>
              </a:rPr>
              <a:t>NASZE SZKOLENIA SĄ DEDYKOWANE M.IN. DLA:  </a:t>
            </a:r>
            <a:endParaRPr sz="3600" dirty="0">
              <a:solidFill>
                <a:srgbClr val="5E72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"/>
          <p:cNvSpPr txBox="1"/>
          <p:nvPr/>
        </p:nvSpPr>
        <p:spPr>
          <a:xfrm>
            <a:off x="1342945" y="946954"/>
            <a:ext cx="6481541" cy="562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pl-PL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pracowników gabinetów psychoterapeutycznych, terapeutycznych, fizjoterapeutycznych i masażu, kosmetologów, kosmetyczek oraz pracowników                     wszelkich gabinetów odnowy biologicznej i wsparcia ciała,                        którzy są  zainteresowani wprowadzeniem sesji Access Bars® jako uzupełnienia i wsparcie technik, z którymi pracują na co dzień, </a:t>
            </a:r>
            <a:endParaRPr sz="1600" dirty="0"/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pl-PL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rodziców dzieci zmagających się ze stresem,                                       a także ADD, ADHD, zespołem Aspergera, autyzmem, </a:t>
            </a:r>
            <a:endParaRPr sz="1600" dirty="0"/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pl-PL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osób pracujących z osobami uzależnionymi, </a:t>
            </a:r>
            <a:endParaRPr sz="1600" dirty="0"/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pl-PL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terapeutów pracujących z ciałem, </a:t>
            </a:r>
            <a:endParaRPr sz="1600" dirty="0"/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pl-PL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menadżerów firm/zespołów, którzy chcą wspomagać swoich pracowników, eliminować źródła napięć w zespołach i przeciwdziałać wypaleniu zawodowemu, </a:t>
            </a:r>
          </a:p>
          <a:p>
            <a:pPr marL="285750" indent="-285750">
              <a:lnSpc>
                <a:spcPct val="107000"/>
              </a:lnSpc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pl-PL" sz="16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pracowników przedszkoli i szkół, którzy chcą wdrożyć </a:t>
            </a:r>
            <a:r>
              <a:rPr lang="pl-PL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Access Bars ® w pracy z  dziećmi i młodzieżą, </a:t>
            </a:r>
            <a:endParaRPr sz="1600" dirty="0"/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pl-PL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wszystkich osób, które chcą wykorzystać wiedzę o technikach Access Bars®, Access Facelift® , Access Consciousness® w pomaganiu innym, </a:t>
            </a:r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pl-PL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wszystkich osób, które chcą poprawić jakość swojego      życia oraz zbudować lepszą relację ze swoim ciałem.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7"/>
          <p:cNvPicPr preferRelativeResize="0"/>
          <p:nvPr/>
        </p:nvPicPr>
        <p:blipFill rotWithShape="1">
          <a:blip r:embed="rId3">
            <a:alphaModFix/>
          </a:blip>
          <a:srcRect t="2669" b="2660"/>
          <a:stretch/>
        </p:blipFill>
        <p:spPr>
          <a:xfrm>
            <a:off x="7824486" y="1053156"/>
            <a:ext cx="3847744" cy="485788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7"/>
          <p:cNvSpPr txBox="1"/>
          <p:nvPr/>
        </p:nvSpPr>
        <p:spPr>
          <a:xfrm>
            <a:off x="8576840" y="6144250"/>
            <a:ext cx="2948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Źródło: materiały własne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CEA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/>
          <p:nvPr/>
        </p:nvSpPr>
        <p:spPr>
          <a:xfrm>
            <a:off x="0" y="0"/>
            <a:ext cx="1128672" cy="6866744"/>
          </a:xfrm>
          <a:prstGeom prst="rect">
            <a:avLst/>
          </a:prstGeom>
          <a:solidFill>
            <a:srgbClr val="5E72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4" name="Google Shape;184;p8"/>
          <p:cNvSpPr txBox="1"/>
          <p:nvPr/>
        </p:nvSpPr>
        <p:spPr>
          <a:xfrm>
            <a:off x="1128672" y="129518"/>
            <a:ext cx="114443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>
                <a:solidFill>
                  <a:srgbClr val="5E7264"/>
                </a:solidFill>
                <a:latin typeface="Poppins"/>
                <a:ea typeface="Poppins"/>
                <a:cs typeface="Poppins"/>
                <a:sym typeface="Poppins"/>
              </a:rPr>
              <a:t>DODATKOWE USŁUGI – SESJE INDYWIDUALNE</a:t>
            </a:r>
            <a:r>
              <a:rPr lang="pl-PL" sz="3600" b="1">
                <a:solidFill>
                  <a:srgbClr val="5E726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3600">
              <a:solidFill>
                <a:srgbClr val="5E72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1562583" y="1582340"/>
            <a:ext cx="6215604" cy="443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pl-PL" sz="2400" b="0" i="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Sesja Access Bars®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pl-PL" sz="2400" b="0" i="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Access Facelift®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pl-PL" sz="2400" b="0" i="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Sesja SOP Symfonii Możliwości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pl-PL" sz="2400" b="0" i="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Access Body Process®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endParaRPr lang="pl-PL" sz="2400" b="0" i="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pl-PL" sz="2400" dirty="0" err="1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Abuse</a:t>
            </a:r>
            <a:r>
              <a:rPr lang="pl-PL" sz="24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pl-PL" sz="2400" dirty="0" err="1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Hold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pl-PL" sz="2400" b="0" i="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MOCna</a:t>
            </a:r>
            <a:r>
              <a:rPr lang="pl-PL" sz="2400" b="0" i="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Sesja – facylitacja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0607" y="1071372"/>
            <a:ext cx="4724099" cy="497808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8"/>
          <p:cNvSpPr txBox="1"/>
          <p:nvPr/>
        </p:nvSpPr>
        <p:spPr>
          <a:xfrm>
            <a:off x="7778187" y="6283424"/>
            <a:ext cx="2948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Źródło: materiały własne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1051</Words>
  <Application>Microsoft Office PowerPoint</Application>
  <PresentationFormat>Panoramiczny</PresentationFormat>
  <Paragraphs>105</Paragraphs>
  <Slides>11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20" baseType="lpstr">
      <vt:lpstr>Aptos</vt:lpstr>
      <vt:lpstr>Poppins</vt:lpstr>
      <vt:lpstr>Roboto Medium</vt:lpstr>
      <vt:lpstr>Arial</vt:lpstr>
      <vt:lpstr>Times New Roman</vt:lpstr>
      <vt:lpstr>Play</vt:lpstr>
      <vt:lpstr>Calibri</vt:lpstr>
      <vt:lpstr>Noto Sans Symbols</vt:lpstr>
      <vt:lpstr>Motyw pakietu Office</vt:lpstr>
      <vt:lpstr>OFERTA SZKOLENIOWA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Ewelina Łuczyńska</dc:creator>
  <cp:lastModifiedBy>Maja Ławicka</cp:lastModifiedBy>
  <cp:revision>11</cp:revision>
  <dcterms:created xsi:type="dcterms:W3CDTF">2024-10-29T21:43:55Z</dcterms:created>
  <dcterms:modified xsi:type="dcterms:W3CDTF">2025-05-29T13:17:38Z</dcterms:modified>
</cp:coreProperties>
</file>